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notesMasterIdLst>
    <p:notesMasterId r:id="rId17"/>
  </p:notesMasterIdLst>
  <p:sldIdLst>
    <p:sldId id="257" r:id="rId2"/>
    <p:sldId id="258" r:id="rId3"/>
    <p:sldId id="260" r:id="rId4"/>
    <p:sldId id="262" r:id="rId5"/>
    <p:sldId id="300" r:id="rId6"/>
    <p:sldId id="263" r:id="rId7"/>
    <p:sldId id="311" r:id="rId8"/>
    <p:sldId id="264" r:id="rId9"/>
    <p:sldId id="312" r:id="rId10"/>
    <p:sldId id="309" r:id="rId11"/>
    <p:sldId id="308" r:id="rId12"/>
    <p:sldId id="313" r:id="rId13"/>
    <p:sldId id="270" r:id="rId14"/>
    <p:sldId id="303" r:id="rId15"/>
    <p:sldId id="291" r:id="rId1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4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ACFA991-8500-47C2-94CA-4B6EF6DCA7B1}" type="datetimeFigureOut">
              <a:rPr lang="en-US" smtClean="0"/>
              <a:t>5/16/2023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D8CB567D-EC52-4394-9ECB-92D489F22D7F}" type="slidenum">
              <a:rPr lang="en-GB" smtClean="0"/>
              <a:t>‹#›</a:t>
            </a:fld>
            <a:endParaRPr lang="en-GB" dirty="0"/>
          </a:p>
        </p:txBody>
      </p:sp>
    </p:spTree>
    <p:extLst>
      <p:ext uri="{BB962C8B-B14F-4D97-AF65-F5344CB8AC3E}">
        <p14:creationId xmlns:p14="http://schemas.microsoft.com/office/powerpoint/2010/main" val="3524690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8CB567D-EC52-4394-9ECB-92D489F22D7F}" type="slidenum">
              <a:rPr lang="en-GB" smtClean="0"/>
              <a:t>1</a:t>
            </a:fld>
            <a:endParaRPr lang="en-GB"/>
          </a:p>
        </p:txBody>
      </p:sp>
    </p:spTree>
    <p:extLst>
      <p:ext uri="{BB962C8B-B14F-4D97-AF65-F5344CB8AC3E}">
        <p14:creationId xmlns:p14="http://schemas.microsoft.com/office/powerpoint/2010/main" val="130381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3958002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256513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3598308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156896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3844095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1028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222877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29132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76622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3457702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dirty="0"/>
          </a:p>
        </p:txBody>
      </p:sp>
    </p:spTree>
    <p:extLst>
      <p:ext uri="{BB962C8B-B14F-4D97-AF65-F5344CB8AC3E}">
        <p14:creationId xmlns:p14="http://schemas.microsoft.com/office/powerpoint/2010/main" val="246716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AFF7A-A606-493C-AEA8-608B79AD0E1D}" type="datetimeFigureOut">
              <a:rPr lang="en-US" smtClean="0"/>
              <a:t>5/16/2023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927B-0C2E-4C3C-AA9C-F6C04A71D2F5}" type="slidenum">
              <a:rPr lang="en-GB" smtClean="0"/>
              <a:t>‹#›</a:t>
            </a:fld>
            <a:endParaRPr lang="en-GB" dirty="0"/>
          </a:p>
        </p:txBody>
      </p:sp>
    </p:spTree>
    <p:extLst>
      <p:ext uri="{BB962C8B-B14F-4D97-AF65-F5344CB8AC3E}">
        <p14:creationId xmlns:p14="http://schemas.microsoft.com/office/powerpoint/2010/main" val="124075010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40756"/>
          </a:xfrm>
          <a:solidFill>
            <a:schemeClr val="bg1"/>
          </a:solidFill>
        </p:spPr>
        <p:style>
          <a:lnRef idx="0">
            <a:schemeClr val="dk1"/>
          </a:lnRef>
          <a:fillRef idx="1003">
            <a:schemeClr val="dk2"/>
          </a:fillRef>
          <a:effectRef idx="3">
            <a:schemeClr val="dk1"/>
          </a:effectRef>
          <a:fontRef idx="minor">
            <a:schemeClr val="lt1"/>
          </a:fontRef>
        </p:style>
        <p:txBody>
          <a:bodyPr>
            <a:normAutofit fontScale="55000" lnSpcReduction="20000"/>
          </a:bodyPr>
          <a:lstStyle/>
          <a:p>
            <a:pPr algn="ctr">
              <a:buNone/>
            </a:pPr>
            <a:endParaRPr lang="en-GB" sz="4000" dirty="0">
              <a:solidFill>
                <a:schemeClr val="tx1"/>
              </a:solidFill>
              <a:latin typeface="Times New Roman" panose="02020603050405020304" pitchFamily="18" charset="0"/>
              <a:cs typeface="Times New Roman" panose="02020603050405020304" pitchFamily="18" charset="0"/>
            </a:endParaRPr>
          </a:p>
          <a:p>
            <a:pPr algn="ctr">
              <a:buNone/>
            </a:pPr>
            <a:r>
              <a:rPr lang="en-GB" sz="4300" b="1" dirty="0">
                <a:solidFill>
                  <a:schemeClr val="tx1"/>
                </a:solidFill>
                <a:latin typeface="Times New Roman" panose="02020603050405020304" pitchFamily="18" charset="0"/>
                <a:cs typeface="Times New Roman" panose="02020603050405020304" pitchFamily="18" charset="0"/>
              </a:rPr>
              <a:t>SERVICE OF THE SMALL CLAIMS SUMMONS</a:t>
            </a:r>
          </a:p>
          <a:p>
            <a:pPr algn="ctr">
              <a:buNone/>
            </a:pPr>
            <a:endParaRPr lang="en-GB" sz="4000"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GB" sz="4000"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sz="2000"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marL="274320" marR="0" lvl="0" indent="-274320" algn="just"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endPar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274320" algn="just"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endParaRPr lang="en-US"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PRESENTATION AT THE TRAINING FOR MAGISTRATES AND COURT OFFICIALS OF THE SMALL CLAIMS COURT, DELTA STATE JUDICIARY</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endPar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lang="en-US"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WEDNESDAY MAY 17,</a:t>
            </a:r>
            <a:r>
              <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Calibri" panose="020F0502020204030204" pitchFamily="34" charset="0"/>
                <a:cs typeface="Times New Roman" panose="02020603050405020304" pitchFamily="18" charset="0"/>
              </a:rPr>
              <a:t> 2023</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endParaRPr kumimoji="0" lang="en-GB"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Facilitator</a:t>
            </a:r>
            <a:r>
              <a:rPr kumimoji="0" lang="en-GB" sz="34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400" b="1" i="1" u="none" strike="noStrike" kern="1200" cap="none" spc="0" normalizeH="0" baseline="0" noProof="0" dirty="0" err="1">
                <a:ln>
                  <a:noFill/>
                </a:ln>
                <a:solidFill>
                  <a:srgbClr val="DFE6D0">
                    <a:lumMod val="10000"/>
                  </a:srgbClr>
                </a:solidFill>
                <a:effectLst/>
                <a:uLnTx/>
                <a:uFillTx/>
                <a:latin typeface="Times New Roman" panose="02020603050405020304" pitchFamily="18" charset="0"/>
                <a:ea typeface="+mn-ea"/>
                <a:cs typeface="Times New Roman" panose="02020603050405020304" pitchFamily="18" charset="0"/>
              </a:rPr>
              <a:t>Adedayo</a:t>
            </a:r>
            <a:r>
              <a:rPr kumimoji="0" lang="en-GB" sz="3400" b="1" i="1" u="none" strike="noStrike" kern="1200" cap="none" spc="0" normalizeH="0" baseline="0" noProof="0" dirty="0">
                <a:ln>
                  <a:noFill/>
                </a:ln>
                <a:solidFill>
                  <a:srgbClr val="DFE6D0">
                    <a:lumMod val="10000"/>
                  </a:srgbClr>
                </a:solidFill>
                <a:effectLst/>
                <a:uLnTx/>
                <a:uFillTx/>
                <a:latin typeface="Times New Roman" panose="02020603050405020304" pitchFamily="18" charset="0"/>
                <a:ea typeface="+mn-ea"/>
                <a:cs typeface="Times New Roman" panose="02020603050405020304" pitchFamily="18" charset="0"/>
              </a:rPr>
              <a:t> Adesina</a:t>
            </a:r>
          </a:p>
          <a:p>
            <a:pPr marL="274320" marR="0" lvl="0" indent="-274320" algn="ctr" defTabSz="914400" rtl="0" eaLnBrk="1" fontAlgn="auto" latinLnBrk="0" hangingPunct="1">
              <a:lnSpc>
                <a:spcPct val="100000"/>
              </a:lnSpc>
              <a:spcBef>
                <a:spcPct val="20000"/>
              </a:spcBef>
              <a:spcAft>
                <a:spcPts val="0"/>
              </a:spcAft>
              <a:buClr>
                <a:srgbClr val="759AA5">
                  <a:lumMod val="60000"/>
                  <a:lumOff val="40000"/>
                </a:srgbClr>
              </a:buClr>
              <a:buSzTx/>
              <a:buFont typeface="Arial" pitchFamily="34" charset="0"/>
              <a:buNone/>
              <a:tabLst/>
              <a:defRPr/>
            </a:pPr>
            <a:r>
              <a:rPr kumimoji="0" lang="en-GB" sz="3400" b="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OYEWOLE &amp; ADESINA  </a:t>
            </a:r>
          </a:p>
          <a:p>
            <a:pPr algn="ctr">
              <a:buNone/>
            </a:pPr>
            <a:r>
              <a:rPr lang="en-GB" sz="2700" b="1" i="1" dirty="0">
                <a:latin typeface="Times New Roman" panose="02020603050405020304" pitchFamily="18" charset="0"/>
                <a:cs typeface="Times New Roman" panose="02020603050405020304" pitchFamily="18" charset="0"/>
              </a:rPr>
              <a:t>					                                                 Adedayo Adesina</a:t>
            </a:r>
          </a:p>
          <a:p>
            <a:pPr algn="ctr">
              <a:buNone/>
            </a:pPr>
            <a:endParaRPr lang="en-GB" sz="2600" b="1" dirty="0">
              <a:latin typeface="Times New Roman" panose="02020603050405020304" pitchFamily="18" charset="0"/>
              <a:cs typeface="Times New Roman" panose="02020603050405020304" pitchFamily="18" charset="0"/>
            </a:endParaRPr>
          </a:p>
          <a:p>
            <a:pPr algn="ctr">
              <a:buNone/>
            </a:pPr>
            <a:endParaRPr lang="en-GB" sz="2600" dirty="0">
              <a:latin typeface="Times New Roman" panose="02020603050405020304" pitchFamily="18" charset="0"/>
              <a:cs typeface="Times New Roman" panose="02020603050405020304" pitchFamily="18" charset="0"/>
            </a:endParaRPr>
          </a:p>
          <a:p>
            <a:pPr algn="ctr">
              <a:buNone/>
            </a:pPr>
            <a:endParaRPr lang="en-GB" i="1" dirty="0">
              <a:latin typeface="Times New Roman" panose="02020603050405020304" pitchFamily="18" charset="0"/>
              <a:cs typeface="Times New Roman" panose="02020603050405020304" pitchFamily="18" charset="0"/>
            </a:endParaRPr>
          </a:p>
          <a:p>
            <a:pPr algn="ctr">
              <a:buNone/>
            </a:pPr>
            <a:endParaRPr lang="en-GB"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3">
            <a:extLst>
              <a:ext uri="{28A0092B-C50C-407E-A947-70E740481C1C}">
                <a14:useLocalDpi xmlns:a14="http://schemas.microsoft.com/office/drawing/2010/main" val="0"/>
              </a:ext>
            </a:extLst>
          </a:blip>
          <a:srcRect l="35051" t="27039" r="25826" b="21214"/>
          <a:stretch>
            <a:fillRect/>
          </a:stretch>
        </p:blipFill>
        <p:spPr bwMode="auto">
          <a:xfrm>
            <a:off x="7596336" y="55892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291264" cy="5591544"/>
          </a:xfrm>
        </p:spPr>
        <p:txBody>
          <a:bodyPr>
            <a:normAutofit/>
          </a:bodyPr>
          <a:lstStyle/>
          <a:p>
            <a:pPr marL="0" indent="0" algn="just">
              <a:buNone/>
            </a:pPr>
            <a:endParaRPr lang="en-GB" sz="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GB" sz="2600" dirty="0">
                <a:latin typeface="Times New Roman" panose="02020603050405020304" pitchFamily="18" charset="0"/>
                <a:cs typeface="Times New Roman" panose="02020603050405020304" pitchFamily="18" charset="0"/>
              </a:rPr>
              <a:t>by notice put up at the court house or some other place of public resort of the district wherein the proceedings in respect of which the service is made have been instituted, or at the usual or last known place of abode, or of business, of the person to be served; or</a:t>
            </a:r>
          </a:p>
          <a:p>
            <a:pPr algn="just">
              <a:buFont typeface="Wingdings" panose="05000000000000000000" pitchFamily="2" charset="2"/>
              <a:buChar char="ü"/>
            </a:pPr>
            <a:endParaRPr lang="en-GB" sz="1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GB" sz="2600" dirty="0">
                <a:latin typeface="Times New Roman" panose="02020603050405020304" pitchFamily="18" charset="0"/>
                <a:cs typeface="Times New Roman" panose="02020603050405020304" pitchFamily="18" charset="0"/>
              </a:rPr>
              <a:t>by affixing the document to the usual or last known place of abode or business of the person to be served; or </a:t>
            </a:r>
          </a:p>
          <a:p>
            <a:pPr marL="0" indent="0" algn="just">
              <a:buNone/>
            </a:pPr>
            <a:endParaRPr lang="en-GB" sz="105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GB" sz="2600" dirty="0">
                <a:latin typeface="Times New Roman" panose="02020603050405020304" pitchFamily="18" charset="0"/>
                <a:cs typeface="Times New Roman" panose="02020603050405020304" pitchFamily="18" charset="0"/>
              </a:rPr>
              <a:t>in such other manners as the court may direct.</a:t>
            </a:r>
          </a:p>
          <a:p>
            <a:pPr algn="just">
              <a:buFont typeface="Wingdings" panose="05000000000000000000" pitchFamily="2" charset="2"/>
              <a:buChar char="ü"/>
            </a:pPr>
            <a:endParaRPr lang="en-GB" sz="1050" dirty="0">
              <a:latin typeface="Times New Roman" panose="02020603050405020304" pitchFamily="18" charset="0"/>
              <a:cs typeface="Times New Roman" panose="02020603050405020304" pitchFamily="18" charset="0"/>
            </a:endParaRPr>
          </a:p>
          <a:p>
            <a:pPr marL="0" indent="0" algn="just">
              <a:buNone/>
            </a:pPr>
            <a:r>
              <a:rPr lang="en-GB" sz="2600" dirty="0">
                <a:latin typeface="Times New Roman" panose="02020603050405020304" pitchFamily="18" charset="0"/>
                <a:cs typeface="Times New Roman" panose="02020603050405020304" pitchFamily="18" charset="0"/>
              </a:rPr>
              <a:t>Upon compliance with such order such service shall be deemed to be good and sufficient service of the said document upon the person to be served.   </a:t>
            </a: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603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363272" cy="5735560"/>
          </a:xfrm>
        </p:spPr>
        <p:txBody>
          <a:bodyPr>
            <a:normAutofit fontScale="85000" lnSpcReduction="20000"/>
          </a:bodyPr>
          <a:lstStyle/>
          <a:p>
            <a:pPr marL="0" indent="0" algn="just">
              <a:buNone/>
            </a:pPr>
            <a:endParaRPr lang="en-GB" sz="28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Substituted service includes service by pasting on a conspicuous area at the Defendant’s last known place of abode, by registered post, electronic means via the parties verified and verifiable e-mail, Twitter, Instagram, WhatsApp, Facebook, Telegram address/account or any other related electronic message device as may be appropriate.</a:t>
            </a:r>
          </a:p>
          <a:p>
            <a:pPr marL="0" indent="0" algn="just">
              <a:buNone/>
            </a:pPr>
            <a:endParaRPr lang="en-US" sz="15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Form SCC 7 shall be accompanied by an Affidavit confirming the identity of the defendant/respondent, postal/physical address, electronic mail address, and existing phone number(s), verified and verifiable e-mail, Twitter, Instagram, WhatsApp, Facebook, Telegram address/account or any other related electronic media with which the defendant will receive service of the Summons.</a:t>
            </a:r>
          </a:p>
          <a:p>
            <a:pPr marL="0" indent="0" algn="just">
              <a:buNone/>
            </a:pPr>
            <a:endParaRPr lang="en-US" sz="12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A copy of any previous correspondence including attachments between the parties may be attached as proof of the validity of the electronic mail address</a:t>
            </a:r>
            <a:r>
              <a:rPr lang="en-GB" sz="2600"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endParaRPr lang="en-US" sz="13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Substituted service by means of text message (</a:t>
            </a:r>
            <a:r>
              <a:rPr lang="en-US" sz="2600" dirty="0" err="1">
                <a:latin typeface="Times New Roman" panose="02020603050405020304" pitchFamily="18" charset="0"/>
                <a:cs typeface="Times New Roman" panose="02020603050405020304" pitchFamily="18" charset="0"/>
              </a:rPr>
              <a:t>sms</a:t>
            </a:r>
            <a:r>
              <a:rPr lang="en-US" sz="2600" dirty="0">
                <a:latin typeface="Times New Roman" panose="02020603050405020304" pitchFamily="18" charset="0"/>
                <a:cs typeface="Times New Roman" panose="02020603050405020304" pitchFamily="18" charset="0"/>
              </a:rPr>
              <a:t>) may be used for Hearing Notices only.</a:t>
            </a:r>
          </a:p>
          <a:p>
            <a:pPr marL="0" indent="0" algn="just">
              <a:buNone/>
            </a:pPr>
            <a:endParaRPr lang="en-US" sz="2100" dirty="0">
              <a:latin typeface="Times New Roman" panose="02020603050405020304" pitchFamily="18" charset="0"/>
              <a:cs typeface="Times New Roman" panose="02020603050405020304" pitchFamily="18" charset="0"/>
            </a:endParaRPr>
          </a:p>
          <a:p>
            <a:pPr algn="just"/>
            <a:endParaRPr lang="en-GB" sz="2600" dirty="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a:p>
            <a:pPr algn="just"/>
            <a:endParaRPr lang="en-GB" sz="2800" dirty="0">
              <a:latin typeface="Times New Roman" panose="02020603050405020304" pitchFamily="18" charset="0"/>
              <a:cs typeface="Times New Roman" panose="02020603050405020304" pitchFamily="18" charset="0"/>
            </a:endParaRPr>
          </a:p>
          <a:p>
            <a:pPr marL="0" indent="0" algn="just">
              <a:buNone/>
            </a:pPr>
            <a:endParaRPr lang="en-GB" sz="2200" dirty="0">
              <a:latin typeface="Times New Roman" panose="02020603050405020304" pitchFamily="18" charset="0"/>
              <a:cs typeface="Times New Roman" panose="02020603050405020304" pitchFamily="18" charset="0"/>
            </a:endParaRPr>
          </a:p>
          <a:p>
            <a:pPr marL="0" indent="0"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310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363272" cy="5735560"/>
          </a:xfrm>
        </p:spPr>
        <p:txBody>
          <a:bodyPr>
            <a:normAutofit/>
          </a:bodyPr>
          <a:lstStyle/>
          <a:p>
            <a:pPr marL="0" indent="0" algn="just">
              <a:buNone/>
            </a:pPr>
            <a:endParaRPr lang="en-GB" sz="2800" dirty="0">
              <a:latin typeface="Times New Roman" panose="02020603050405020304" pitchFamily="18" charset="0"/>
              <a:cs typeface="Times New Roman" panose="02020603050405020304" pitchFamily="18" charset="0"/>
            </a:endParaRPr>
          </a:p>
          <a:p>
            <a:pPr algn="just"/>
            <a:r>
              <a:rPr lang="en-US" sz="3400" dirty="0">
                <a:effectLst/>
                <a:latin typeface="Times New Roman" panose="02020603050405020304" pitchFamily="18" charset="0"/>
                <a:ea typeface="Calibri" panose="020F0502020204030204" pitchFamily="34" charset="0"/>
              </a:rPr>
              <a:t>The Bailiff of the Small Claims Court shall serve the Summons, annexures and pleadings by way of electronic mail on the address as ordered by the Court, indicating what processes have been served by way of electronic mail and the number of pages that were mailed.</a:t>
            </a:r>
            <a:endParaRPr lang="en-US" sz="3400" dirty="0">
              <a:latin typeface="Times New Roman" panose="02020603050405020304" pitchFamily="18" charset="0"/>
              <a:cs typeface="Times New Roman" panose="02020603050405020304" pitchFamily="18" charset="0"/>
            </a:endParaRPr>
          </a:p>
          <a:p>
            <a:pPr algn="just"/>
            <a:endParaRPr lang="en-GB" sz="2800" dirty="0">
              <a:latin typeface="Times New Roman" panose="02020603050405020304" pitchFamily="18" charset="0"/>
              <a:cs typeface="Times New Roman" panose="02020603050405020304" pitchFamily="18" charset="0"/>
            </a:endParaRPr>
          </a:p>
          <a:p>
            <a:pPr marL="0" indent="0" algn="just">
              <a:buNone/>
            </a:pPr>
            <a:endParaRPr lang="en-GB" sz="2200" dirty="0">
              <a:latin typeface="Times New Roman" panose="02020603050405020304" pitchFamily="18" charset="0"/>
              <a:cs typeface="Times New Roman" panose="02020603050405020304" pitchFamily="18" charset="0"/>
            </a:endParaRPr>
          </a:p>
          <a:p>
            <a:pPr marL="0" indent="0"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748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1143000"/>
          </a:xfrm>
        </p:spPr>
        <p:txBody>
          <a:bodyPr>
            <a:noAutofit/>
          </a:bodyPr>
          <a:lstStyle/>
          <a:p>
            <a:br>
              <a:rPr lang="en-GB" sz="3200" dirty="0"/>
            </a:br>
            <a:br>
              <a:rPr lang="en-GB" sz="3200" dirty="0"/>
            </a:br>
            <a:r>
              <a:rPr lang="en-GB" sz="2800" b="1" dirty="0">
                <a:latin typeface="Times New Roman" panose="02020603050405020304" pitchFamily="18" charset="0"/>
                <a:cs typeface="Times New Roman" panose="02020603050405020304" pitchFamily="18" charset="0"/>
              </a:rPr>
              <a:t>Time of Service</a:t>
            </a:r>
            <a:br>
              <a:rPr lang="en-GB" sz="2800" dirty="0"/>
            </a:br>
            <a:br>
              <a:rPr lang="en-GB" sz="3200" dirty="0"/>
            </a:br>
            <a:endParaRPr lang="en-GB" sz="3200" dirty="0"/>
          </a:p>
        </p:txBody>
      </p:sp>
      <p:sp>
        <p:nvSpPr>
          <p:cNvPr id="3" name="Content Placeholder 2"/>
          <p:cNvSpPr>
            <a:spLocks noGrp="1"/>
          </p:cNvSpPr>
          <p:nvPr>
            <p:ph idx="1"/>
          </p:nvPr>
        </p:nvSpPr>
        <p:spPr>
          <a:xfrm>
            <a:off x="457200" y="1052736"/>
            <a:ext cx="8229600" cy="4608512"/>
          </a:xfrm>
        </p:spPr>
        <p:txBody>
          <a:bodyPr>
            <a:normAutofit/>
          </a:bodyPr>
          <a:lstStyle/>
          <a:p>
            <a:pPr marL="0" indent="0">
              <a:buNone/>
            </a:pPr>
            <a:endParaRPr lang="en-GB" sz="2400" dirty="0"/>
          </a:p>
          <a:p>
            <a:pPr marL="0" indent="0" algn="just">
              <a:buNone/>
            </a:pPr>
            <a:r>
              <a:rPr lang="en-GB" sz="2600" dirty="0">
                <a:latin typeface="Times New Roman" panose="02020603050405020304" pitchFamily="18" charset="0"/>
                <a:cs typeface="Times New Roman" panose="02020603050405020304" pitchFamily="18" charset="0"/>
              </a:rPr>
              <a:t>Service shall be effected between the hours of 6am and 6pm on any weekday including Saturdays.</a:t>
            </a:r>
          </a:p>
          <a:p>
            <a:pPr algn="just">
              <a:buNone/>
            </a:pPr>
            <a:endParaRPr lang="en-GB" sz="2800" dirty="0"/>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lvl="0"/>
            <a:r>
              <a:rPr lang="en-GB" sz="3200" b="1"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425886" y="908720"/>
            <a:ext cx="8229600" cy="4911741"/>
          </a:xfrm>
        </p:spPr>
        <p:txBody>
          <a:bodyPr>
            <a:normAutofit/>
          </a:bodyPr>
          <a:lstStyle/>
          <a:p>
            <a:pPr marL="0" indent="0" algn="just">
              <a:buNone/>
            </a:pPr>
            <a:endParaRPr lang="en-GB" dirty="0"/>
          </a:p>
          <a:p>
            <a:pPr marL="0" indent="0" algn="just">
              <a:buNone/>
            </a:pPr>
            <a:r>
              <a:rPr lang="en-GB" sz="2800" dirty="0">
                <a:latin typeface="Times New Roman" panose="02020603050405020304" pitchFamily="18" charset="0"/>
                <a:cs typeface="Times New Roman" panose="02020603050405020304" pitchFamily="18" charset="0"/>
              </a:rPr>
              <a:t>Non-service or improper service of a summons is not a mere defect in procedure. It is intrinsic to the jurisdiction of the court</a:t>
            </a:r>
            <a:r>
              <a:rPr lang="en-GB" sz="3200" dirty="0">
                <a:latin typeface="Futura Bk BT"/>
              </a:rPr>
              <a:t>.</a:t>
            </a:r>
            <a:endParaRPr lang="en-GB" dirty="0"/>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9699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br>
              <a:rPr lang="en-GB" b="1" dirty="0"/>
            </a:br>
            <a:br>
              <a:rPr lang="en-GB" b="1" dirty="0"/>
            </a:br>
            <a:endParaRPr lang="en-GB" dirty="0"/>
          </a:p>
        </p:txBody>
      </p:sp>
      <p:sp>
        <p:nvSpPr>
          <p:cNvPr id="3" name="Content Placeholder 2"/>
          <p:cNvSpPr>
            <a:spLocks noGrp="1"/>
          </p:cNvSpPr>
          <p:nvPr>
            <p:ph idx="1"/>
          </p:nvPr>
        </p:nvSpPr>
        <p:spPr>
          <a:xfrm>
            <a:off x="457200" y="1285860"/>
            <a:ext cx="8229600" cy="4840303"/>
          </a:xfrm>
        </p:spPr>
        <p:txBody>
          <a:bodyPr>
            <a:normAutofit/>
          </a:bodyPr>
          <a:lstStyle/>
          <a:p>
            <a:pPr>
              <a:buNone/>
            </a:pPr>
            <a:r>
              <a:rPr lang="en-GB" dirty="0"/>
              <a:t>	</a:t>
            </a:r>
          </a:p>
          <a:p>
            <a:pPr algn="just">
              <a:buNone/>
            </a:pPr>
            <a:r>
              <a:rPr lang="en-GB" dirty="0"/>
              <a:t>	</a:t>
            </a:r>
          </a:p>
          <a:p>
            <a:pPr algn="just">
              <a:buNone/>
            </a:pPr>
            <a:endParaRPr lang="en-GB" dirty="0"/>
          </a:p>
          <a:p>
            <a:pPr algn="just">
              <a:buNone/>
            </a:pPr>
            <a:endParaRPr lang="en-GB" sz="1600" dirty="0"/>
          </a:p>
          <a:p>
            <a:pPr algn="ctr">
              <a:buNone/>
            </a:pPr>
            <a:r>
              <a:rPr lang="en-GB" sz="4800" dirty="0"/>
              <a:t>THANK YOU</a:t>
            </a:r>
            <a:endParaRPr lang="en-GB" sz="4800" b="1" dirty="0"/>
          </a:p>
          <a:p>
            <a:pPr>
              <a:buNone/>
            </a:pPr>
            <a:endParaRPr lang="en-GB" dirty="0"/>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DD9F118-334D-13D8-E34D-92DE6BB82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7530" y="2795587"/>
            <a:ext cx="6082782" cy="178554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latin typeface="Times New Roman" panose="02020603050405020304" pitchFamily="18" charset="0"/>
                <a:cs typeface="Times New Roman" panose="02020603050405020304" pitchFamily="18" charset="0"/>
              </a:rPr>
              <a:t>Outline</a:t>
            </a:r>
            <a:br>
              <a:rPr lang="en-GB" sz="3600" dirty="0">
                <a:latin typeface="Times New Roman" panose="02020603050405020304" pitchFamily="18" charset="0"/>
                <a:cs typeface="Times New Roman" panose="02020603050405020304" pitchFamily="18" charset="0"/>
              </a:rPr>
            </a:b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96752"/>
            <a:ext cx="8229600" cy="5232644"/>
          </a:xfrm>
        </p:spPr>
        <p:txBody>
          <a:bodyPr>
            <a:noAutofit/>
          </a:bodyPr>
          <a:lstStyle/>
          <a:p>
            <a:pPr lvl="0">
              <a:lnSpc>
                <a:spcPct val="150000"/>
              </a:lnSpc>
            </a:pPr>
            <a:r>
              <a:rPr lang="en-GB" dirty="0">
                <a:latin typeface="Times New Roman" panose="02020603050405020304" pitchFamily="18" charset="0"/>
                <a:cs typeface="Times New Roman" panose="02020603050405020304" pitchFamily="18" charset="0"/>
              </a:rPr>
              <a:t>Introduction</a:t>
            </a:r>
          </a:p>
          <a:p>
            <a:pPr lvl="0">
              <a:lnSpc>
                <a:spcPct val="150000"/>
              </a:lnSpc>
            </a:pPr>
            <a:r>
              <a:rPr lang="en-GB" dirty="0">
                <a:latin typeface="Times New Roman" panose="02020603050405020304" pitchFamily="18" charset="0"/>
                <a:cs typeface="Times New Roman" panose="02020603050405020304" pitchFamily="18" charset="0"/>
              </a:rPr>
              <a:t>Service of Summons</a:t>
            </a:r>
          </a:p>
          <a:p>
            <a:pPr lvl="0">
              <a:lnSpc>
                <a:spcPct val="150000"/>
              </a:lnSpc>
            </a:pPr>
            <a:r>
              <a:rPr lang="en-GB" dirty="0">
                <a:latin typeface="Times New Roman" panose="02020603050405020304" pitchFamily="18" charset="0"/>
                <a:cs typeface="Times New Roman" panose="02020603050405020304" pitchFamily="18" charset="0"/>
              </a:rPr>
              <a:t>Personal Service</a:t>
            </a:r>
          </a:p>
          <a:p>
            <a:pPr lvl="0">
              <a:lnSpc>
                <a:spcPct val="150000"/>
              </a:lnSpc>
            </a:pPr>
            <a:r>
              <a:rPr lang="en-GB" dirty="0">
                <a:latin typeface="Times New Roman" panose="02020603050405020304" pitchFamily="18" charset="0"/>
                <a:cs typeface="Times New Roman" panose="02020603050405020304" pitchFamily="18" charset="0"/>
              </a:rPr>
              <a:t>Substituted Service</a:t>
            </a:r>
          </a:p>
          <a:p>
            <a:pPr lvl="0">
              <a:lnSpc>
                <a:spcPct val="150000"/>
              </a:lnSpc>
            </a:pPr>
            <a:r>
              <a:rPr lang="en-GB" dirty="0">
                <a:latin typeface="Times New Roman" panose="02020603050405020304" pitchFamily="18" charset="0"/>
                <a:cs typeface="Times New Roman" panose="02020603050405020304" pitchFamily="18" charset="0"/>
              </a:rPr>
              <a:t>Service out of Jurisdiction</a:t>
            </a:r>
          </a:p>
          <a:p>
            <a:pPr lvl="0">
              <a:lnSpc>
                <a:spcPct val="150000"/>
              </a:lnSpc>
            </a:pPr>
            <a:r>
              <a:rPr lang="en-GB" dirty="0">
                <a:latin typeface="Times New Roman" panose="02020603050405020304" pitchFamily="18" charset="0"/>
                <a:cs typeface="Times New Roman" panose="02020603050405020304" pitchFamily="18" charset="0"/>
              </a:rPr>
              <a:t>Time of Service</a:t>
            </a:r>
          </a:p>
          <a:p>
            <a:pPr marL="0" lvl="0" indent="0">
              <a:buNone/>
            </a:pPr>
            <a:endParaRPr lang="en-GB"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latin typeface="Times New Roman" panose="02020603050405020304" pitchFamily="18" charset="0"/>
                <a:cs typeface="Times New Roman" panose="02020603050405020304" pitchFamily="18" charset="0"/>
              </a:rPr>
              <a:t>Introduction</a:t>
            </a:r>
            <a:br>
              <a:rPr lang="en-GB" i="1" dirty="0"/>
            </a:br>
            <a:endParaRPr lang="en-GB" i="1" dirty="0"/>
          </a:p>
        </p:txBody>
      </p:sp>
      <p:sp>
        <p:nvSpPr>
          <p:cNvPr id="3" name="Content Placeholder 2"/>
          <p:cNvSpPr>
            <a:spLocks noGrp="1"/>
          </p:cNvSpPr>
          <p:nvPr>
            <p:ph idx="1"/>
          </p:nvPr>
        </p:nvSpPr>
        <p:spPr>
          <a:xfrm>
            <a:off x="251520" y="1052736"/>
            <a:ext cx="8435280" cy="5519536"/>
          </a:xfrm>
        </p:spPr>
        <p:txBody>
          <a:bodyPr>
            <a:normAutofit fontScale="92500" lnSpcReduction="20000"/>
          </a:bodyPr>
          <a:lstStyle/>
          <a:p>
            <a:pPr algn="just"/>
            <a:r>
              <a:rPr lang="en-GB" sz="2800" dirty="0">
                <a:latin typeface="Times New Roman" panose="02020603050405020304" pitchFamily="18" charset="0"/>
                <a:cs typeface="Times New Roman" panose="02020603050405020304" pitchFamily="18" charset="0"/>
              </a:rPr>
              <a:t>Service of court processes is an essential aspect of the procedural law of the Small Claims Court. It is a condition precedent to the competence of the court assuming jurisdiction.</a:t>
            </a:r>
          </a:p>
          <a:p>
            <a:pPr marL="0" indent="0">
              <a:buNone/>
            </a:pPr>
            <a:endParaRPr lang="en-GB" sz="2200" dirty="0">
              <a:latin typeface="Times New Roman" panose="02020603050405020304" pitchFamily="18" charset="0"/>
              <a:cs typeface="Times New Roman" panose="02020603050405020304" pitchFamily="18" charset="0"/>
            </a:endParaRPr>
          </a:p>
          <a:p>
            <a:pPr algn="just"/>
            <a:r>
              <a:rPr lang="en-GB" sz="2800" dirty="0">
                <a:latin typeface="Times New Roman" panose="02020603050405020304" pitchFamily="18" charset="0"/>
                <a:cs typeface="Times New Roman" panose="02020603050405020304" pitchFamily="18" charset="0"/>
              </a:rPr>
              <a:t>Failure to serve a court process where service is required is a fundamental vice. It deprives the court of the necessary competence and jurisdiction to hear the suit.</a:t>
            </a:r>
          </a:p>
          <a:p>
            <a:pPr marL="0" indent="0" algn="just">
              <a:buNone/>
            </a:pPr>
            <a:endParaRPr lang="en-GB" sz="2200" dirty="0">
              <a:latin typeface="Times New Roman" panose="02020603050405020304" pitchFamily="18" charset="0"/>
              <a:cs typeface="Times New Roman" panose="02020603050405020304" pitchFamily="18" charset="0"/>
            </a:endParaRPr>
          </a:p>
          <a:p>
            <a:pPr algn="just"/>
            <a:r>
              <a:rPr lang="en-GB" sz="2800" dirty="0">
                <a:latin typeface="Times New Roman" panose="02020603050405020304" pitchFamily="18" charset="0"/>
                <a:cs typeface="Times New Roman" panose="02020603050405020304" pitchFamily="18" charset="0"/>
              </a:rPr>
              <a:t>It is not only necessary that there must be service of the court processes on the Defendant, the service must be proper and must comply with the provisions of the Magistrates’ Court (Civil Procedure) Rules of Delta State and Delta State Judiciary Practice Direction on Small Claims, 2023 (‘Practice Direction’).</a:t>
            </a:r>
          </a:p>
          <a:p>
            <a:pPr marL="0" indent="0">
              <a:buNone/>
            </a:pPr>
            <a:endParaRPr lang="en-GB" sz="2400" dirty="0">
              <a:latin typeface="Times New Roman" panose="02020603050405020304" pitchFamily="18" charset="0"/>
              <a:cs typeface="Times New Roman" panose="02020603050405020304" pitchFamily="18" charset="0"/>
            </a:endParaRPr>
          </a:p>
          <a:p>
            <a:pPr>
              <a:buNone/>
            </a:pPr>
            <a:endParaRPr lang="en-GB" sz="2800" dirty="0">
              <a:latin typeface="Times New Roman" panose="02020603050405020304" pitchFamily="18" charset="0"/>
              <a:cs typeface="Times New Roman" panose="02020603050405020304" pitchFamily="18" charset="0"/>
            </a:endParaRPr>
          </a:p>
          <a:p>
            <a:pPr>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latin typeface="Times New Roman" panose="02020603050405020304" pitchFamily="18" charset="0"/>
                <a:cs typeface="Times New Roman" panose="02020603050405020304" pitchFamily="18" charset="0"/>
              </a:rPr>
              <a:t>Service of Summons - Article 5</a:t>
            </a:r>
          </a:p>
        </p:txBody>
      </p:sp>
      <p:sp>
        <p:nvSpPr>
          <p:cNvPr id="3" name="Content Placeholder 2"/>
          <p:cNvSpPr>
            <a:spLocks noGrp="1"/>
          </p:cNvSpPr>
          <p:nvPr>
            <p:ph idx="1"/>
          </p:nvPr>
        </p:nvSpPr>
        <p:spPr>
          <a:xfrm>
            <a:off x="383381" y="1417638"/>
            <a:ext cx="8229600" cy="4525963"/>
          </a:xfrm>
        </p:spPr>
        <p:txBody>
          <a:bodyPr>
            <a:normAutofit/>
          </a:bodyPr>
          <a:lstStyle/>
          <a:p>
            <a:pPr algn="just"/>
            <a:r>
              <a:rPr lang="en-GB" sz="2800" dirty="0">
                <a:latin typeface="Times New Roman" panose="02020603050405020304" pitchFamily="18" charset="0"/>
                <a:cs typeface="Times New Roman" panose="02020603050405020304" pitchFamily="18" charset="0"/>
              </a:rPr>
              <a:t>The provision of the Magistrates’ Court (Civil Procedure) Rules regarding mode of service, except as provided in the Delta State Practice Direction on Small Claims shall apply to any process of whatever description issued by the Small Claims Court.</a:t>
            </a:r>
          </a:p>
          <a:p>
            <a:pPr algn="just"/>
            <a:endParaRPr lang="en-GB" sz="1600" dirty="0">
              <a:latin typeface="Times New Roman" panose="02020603050405020304" pitchFamily="18" charset="0"/>
              <a:cs typeface="Times New Roman" panose="02020603050405020304" pitchFamily="18" charset="0"/>
            </a:endParaRPr>
          </a:p>
          <a:p>
            <a:pPr algn="just"/>
            <a:r>
              <a:rPr lang="en-GB" sz="2800" dirty="0">
                <a:latin typeface="Times New Roman" panose="02020603050405020304" pitchFamily="18" charset="0"/>
                <a:cs typeface="Times New Roman" panose="02020603050405020304" pitchFamily="18" charset="0"/>
              </a:rPr>
              <a:t>The Summons (Form SCC 3) shall be served by the Bailiff of the Small Claims Court within seven (7) days of filing</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a:p>
            <a:pPr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3600" b="1" dirty="0">
                <a:latin typeface="Times New Roman" panose="02020603050405020304" pitchFamily="18" charset="0"/>
                <a:cs typeface="Times New Roman" panose="02020603050405020304" pitchFamily="18" charset="0"/>
              </a:rPr>
              <a:t>Mode of Service - Personal Service</a:t>
            </a:r>
            <a:br>
              <a:rPr lang="en-GB" sz="3600" b="1" dirty="0">
                <a:latin typeface="Times New Roman" panose="02020603050405020304" pitchFamily="18" charset="0"/>
                <a:cs typeface="Times New Roman" panose="02020603050405020304" pitchFamily="18" charset="0"/>
              </a:rPr>
            </a:br>
            <a:endParaRPr lang="en-GB" sz="2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069160"/>
          </a:xfrm>
        </p:spPr>
        <p:txBody>
          <a:bodyPr>
            <a:noAutofit/>
          </a:bodyPr>
          <a:lstStyle/>
          <a:p>
            <a:pPr algn="just"/>
            <a:r>
              <a:rPr lang="en-GB" sz="2800" dirty="0">
                <a:latin typeface="Times New Roman" panose="02020603050405020304" pitchFamily="18" charset="0"/>
                <a:cs typeface="Times New Roman" panose="02020603050405020304" pitchFamily="18" charset="0"/>
              </a:rPr>
              <a:t>Service of the summons can be made by delivering the summons if on an individual, to him/her personally.</a:t>
            </a:r>
          </a:p>
          <a:p>
            <a:pPr marL="0" indent="0" algn="just">
              <a:buNone/>
            </a:pPr>
            <a:endParaRPr lang="en-GB" sz="1600" dirty="0">
              <a:latin typeface="Times New Roman" panose="02020603050405020304" pitchFamily="18" charset="0"/>
              <a:cs typeface="Times New Roman" panose="02020603050405020304" pitchFamily="18" charset="0"/>
            </a:endParaRPr>
          </a:p>
          <a:p>
            <a:pPr algn="just"/>
            <a:r>
              <a:rPr lang="en-GB" sz="2800" dirty="0">
                <a:latin typeface="Times New Roman" panose="02020603050405020304" pitchFamily="18" charset="0"/>
                <a:cs typeface="Times New Roman" panose="02020603050405020304" pitchFamily="18" charset="0"/>
              </a:rPr>
              <a:t>If on a firm or corporation, to one of the partners; or to a director; or to the secretary; or to the chief agent within the jurisdiction; or by leaving the same at the principal place of business in the State of the firm or corporation; or to any one having at the time of service, control of the business of the firm or corporation.  </a:t>
            </a:r>
            <a:endParaRPr lang="en-GB" sz="1400" dirty="0">
              <a:latin typeface="Times New Roman" panose="02020603050405020304" pitchFamily="18" charset="0"/>
              <a:cs typeface="Times New Roman" panose="02020603050405020304" pitchFamily="18" charset="0"/>
            </a:endParaRPr>
          </a:p>
          <a:p>
            <a:pPr marL="0" indent="0">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96170"/>
          </a:xfrm>
        </p:spPr>
        <p:txBody>
          <a:bodyPr>
            <a:normAutofit/>
          </a:bodyPr>
          <a:lstStyle/>
          <a:p>
            <a:pPr algn="just"/>
            <a:endParaRPr lang="en-GB" sz="26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Where service has been effected by leaving a summons to be served at an address given by the Claimant and the court is doubtful that the Defendant has actual knowledge of such summons, the court may require the Claimant to satisfy it that the Summons has in fact come to the knowledge of the Defendant. </a:t>
            </a:r>
          </a:p>
          <a:p>
            <a:pPr marL="0" indent="0" algn="just">
              <a:buNone/>
            </a:pPr>
            <a:endParaRPr lang="en-GB" sz="3000" dirty="0">
              <a:latin typeface="Times New Roman" panose="02020603050405020304" pitchFamily="18" charset="0"/>
              <a:cs typeface="Times New Roman" panose="02020603050405020304" pitchFamily="18" charset="0"/>
            </a:endParaRPr>
          </a:p>
          <a:p>
            <a:pPr marL="0" indent="0">
              <a:buNone/>
            </a:pPr>
            <a:endParaRPr lang="en-GB"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96170"/>
          </a:xfrm>
        </p:spPr>
        <p:txBody>
          <a:bodyPr>
            <a:normAutofit/>
          </a:bodyPr>
          <a:lstStyle/>
          <a:p>
            <a:pPr algn="just"/>
            <a:endParaRPr lang="en-GB" sz="26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Upon service of the summons on the Defendant, the Bailiff of the Small Claims Court shall file an Affidavit of Service as in Form SCC 6 within 24 hours of service. </a:t>
            </a:r>
          </a:p>
          <a:p>
            <a:pPr marL="0" indent="0" algn="just">
              <a:buNone/>
            </a:pPr>
            <a:endParaRPr lang="en-GB" sz="30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The Affidavit of Service must be clear, precise and detailed as to the fact, place, mode, date and time of service and recipient of the summons.</a:t>
            </a:r>
          </a:p>
          <a:p>
            <a:pPr marL="0" indent="0" algn="just">
              <a:buNone/>
            </a:pPr>
            <a:endParaRPr lang="en-GB" sz="3000" dirty="0">
              <a:latin typeface="Times New Roman" panose="02020603050405020304" pitchFamily="18" charset="0"/>
              <a:cs typeface="Times New Roman" panose="02020603050405020304" pitchFamily="18" charset="0"/>
            </a:endParaRPr>
          </a:p>
          <a:p>
            <a:pPr marL="0" indent="0">
              <a:buNone/>
            </a:pPr>
            <a:endParaRPr lang="en-GB" sz="1400" dirty="0"/>
          </a:p>
        </p:txBody>
      </p:sp>
    </p:spTree>
    <p:extLst>
      <p:ext uri="{BB962C8B-B14F-4D97-AF65-F5344CB8AC3E}">
        <p14:creationId xmlns:p14="http://schemas.microsoft.com/office/powerpoint/2010/main" val="3068887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2800" b="1" dirty="0">
                <a:latin typeface="Times New Roman" panose="02020603050405020304" pitchFamily="18" charset="0"/>
                <a:cs typeface="Times New Roman" panose="02020603050405020304" pitchFamily="18" charset="0"/>
              </a:rPr>
              <a:t>Substituted Service</a:t>
            </a:r>
          </a:p>
        </p:txBody>
      </p:sp>
      <p:sp>
        <p:nvSpPr>
          <p:cNvPr id="3" name="Content Placeholder 2"/>
          <p:cNvSpPr>
            <a:spLocks noGrp="1"/>
          </p:cNvSpPr>
          <p:nvPr>
            <p:ph idx="1"/>
          </p:nvPr>
        </p:nvSpPr>
        <p:spPr>
          <a:xfrm>
            <a:off x="457200" y="1052736"/>
            <a:ext cx="8229600" cy="5286412"/>
          </a:xfrm>
        </p:spPr>
        <p:txBody>
          <a:bodyPr>
            <a:normAutofit/>
          </a:bodyPr>
          <a:lstStyle/>
          <a:p>
            <a:pPr marL="0" indent="0">
              <a:buNone/>
            </a:pPr>
            <a:endParaRPr lang="en-GB" sz="2800" i="1" dirty="0"/>
          </a:p>
          <a:p>
            <a:pPr algn="just"/>
            <a:r>
              <a:rPr lang="en-GB" sz="2800" dirty="0">
                <a:latin typeface="Times New Roman" panose="02020603050405020304" pitchFamily="18" charset="0"/>
                <a:cs typeface="Times New Roman" panose="02020603050405020304" pitchFamily="18" charset="0"/>
              </a:rPr>
              <a:t>Where the Bailiff of the Small Claims Court is unable to serve the summons on the Defendant(s) within seven (7) days of filing the summons, the Bailiff shall file an Affidavit of Non-Service as in Form SCC 4 after the expiration of the time allowed for service. </a:t>
            </a:r>
          </a:p>
          <a:p>
            <a:pPr algn="just"/>
            <a:endParaRPr lang="en-GB" sz="1400" dirty="0">
              <a:latin typeface="Times New Roman" panose="02020603050405020304" pitchFamily="18" charset="0"/>
              <a:cs typeface="Times New Roman" panose="02020603050405020304" pitchFamily="18" charset="0"/>
            </a:endParaRPr>
          </a:p>
          <a:p>
            <a:pPr algn="just"/>
            <a:r>
              <a:rPr lang="en-GB" sz="2800" dirty="0">
                <a:latin typeface="Times New Roman" panose="02020603050405020304" pitchFamily="18" charset="0"/>
                <a:cs typeface="Times New Roman" panose="02020603050405020304" pitchFamily="18" charset="0"/>
              </a:rPr>
              <a:t>In such event, the Claimant shall apply for an Order of substituted service of the summons on the Defendant by filing Form SCC 7 </a:t>
            </a:r>
            <a:r>
              <a:rPr lang="en-US" sz="2800" dirty="0">
                <a:latin typeface="Times New Roman" panose="02020603050405020304" pitchFamily="18" charset="0"/>
                <a:cs typeface="Times New Roman" panose="02020603050405020304" pitchFamily="18" charset="0"/>
              </a:rPr>
              <a:t>supported with an affidavit</a:t>
            </a:r>
            <a:r>
              <a:rPr lang="en-GB" sz="2800" dirty="0">
                <a:latin typeface="Times New Roman" panose="02020603050405020304" pitchFamily="18" charset="0"/>
                <a:cs typeface="Times New Roman" panose="02020603050405020304" pitchFamily="18" charset="0"/>
              </a:rPr>
              <a:t>.</a:t>
            </a: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363272" cy="5735560"/>
          </a:xfrm>
        </p:spPr>
        <p:txBody>
          <a:bodyPr>
            <a:normAutofit fontScale="25000" lnSpcReduction="20000"/>
          </a:bodyPr>
          <a:lstStyle/>
          <a:p>
            <a:pPr marL="0" indent="0" algn="just">
              <a:buNone/>
            </a:pPr>
            <a:endParaRPr lang="en-GB" sz="9600" dirty="0">
              <a:latin typeface="Times New Roman" panose="02020603050405020304" pitchFamily="18" charset="0"/>
              <a:cs typeface="Times New Roman" panose="02020603050405020304" pitchFamily="18" charset="0"/>
            </a:endParaRPr>
          </a:p>
          <a:p>
            <a:pPr algn="just"/>
            <a:r>
              <a:rPr lang="en-GB" sz="9600" dirty="0">
                <a:latin typeface="Times New Roman" panose="02020603050405020304" pitchFamily="18" charset="0"/>
                <a:cs typeface="Times New Roman" panose="02020603050405020304" pitchFamily="18" charset="0"/>
              </a:rPr>
              <a:t>The Bailiff of the Small Claims Court would serve the summons in accordance with the Order of substituted service granted by the Court.</a:t>
            </a:r>
          </a:p>
          <a:p>
            <a:pPr marL="0" indent="0" algn="just">
              <a:buNone/>
            </a:pPr>
            <a:endParaRPr lang="en-US" sz="9600" dirty="0">
              <a:latin typeface="Times New Roman" panose="02020603050405020304" pitchFamily="18" charset="0"/>
              <a:cs typeface="Times New Roman" panose="02020603050405020304" pitchFamily="18" charset="0"/>
            </a:endParaRPr>
          </a:p>
          <a:p>
            <a:pPr algn="just"/>
            <a:r>
              <a:rPr lang="en-GB" sz="9600" dirty="0">
                <a:latin typeface="Times New Roman" panose="02020603050405020304" pitchFamily="18" charset="0"/>
                <a:cs typeface="Times New Roman" panose="02020603050405020304" pitchFamily="18" charset="0"/>
              </a:rPr>
              <a:t>Substituted service can take several modes including the following: </a:t>
            </a:r>
          </a:p>
          <a:p>
            <a:pPr marL="0" indent="0" algn="just">
              <a:buNone/>
            </a:pPr>
            <a:endParaRPr lang="en-GB" sz="9600" dirty="0">
              <a:latin typeface="Times New Roman" panose="02020603050405020304" pitchFamily="18" charset="0"/>
              <a:cs typeface="Times New Roman" panose="02020603050405020304" pitchFamily="18" charset="0"/>
            </a:endParaRPr>
          </a:p>
          <a:p>
            <a:pPr marL="795338" indent="-509588" algn="just">
              <a:buFont typeface="Wingdings" panose="05000000000000000000" pitchFamily="2" charset="2"/>
              <a:buChar char="ü"/>
            </a:pPr>
            <a:r>
              <a:rPr lang="en-GB" sz="9600" dirty="0">
                <a:latin typeface="Times New Roman" panose="02020603050405020304" pitchFamily="18" charset="0"/>
                <a:cs typeface="Times New Roman" panose="02020603050405020304" pitchFamily="18" charset="0"/>
              </a:rPr>
              <a:t>delivering to some person being an agent of the person to be served or to some other person on it being proved that there is reasonable probability that the process would in the ordinary course, through that agent or other person, come to the knowledge of the person to be served; or</a:t>
            </a:r>
          </a:p>
          <a:p>
            <a:pPr marL="285750" indent="0" algn="just">
              <a:buNone/>
            </a:pPr>
            <a:endParaRPr lang="en-GB" sz="9600" dirty="0">
              <a:latin typeface="Times New Roman" panose="02020603050405020304" pitchFamily="18" charset="0"/>
              <a:cs typeface="Times New Roman" panose="02020603050405020304" pitchFamily="18" charset="0"/>
            </a:endParaRPr>
          </a:p>
          <a:p>
            <a:pPr marL="795338" indent="-509588" algn="just">
              <a:buFont typeface="Wingdings" panose="05000000000000000000" pitchFamily="2" charset="2"/>
              <a:buChar char="ü"/>
            </a:pPr>
            <a:r>
              <a:rPr lang="en-GB" sz="9600" dirty="0">
                <a:latin typeface="Times New Roman" panose="02020603050405020304" pitchFamily="18" charset="0"/>
                <a:cs typeface="Times New Roman" panose="02020603050405020304" pitchFamily="18" charset="0"/>
              </a:rPr>
              <a:t>by advertisement in the Gazette or in some newspaper circulating within the jurisdiction; or</a:t>
            </a:r>
          </a:p>
          <a:p>
            <a:pPr marL="795338" indent="-509588" algn="just">
              <a:buFont typeface="Wingdings" panose="05000000000000000000" pitchFamily="2" charset="2"/>
              <a:buChar char="ü"/>
            </a:pPr>
            <a:endParaRPr lang="en-GB" sz="9200" dirty="0">
              <a:latin typeface="Times New Roman" panose="02020603050405020304" pitchFamily="18" charset="0"/>
              <a:cs typeface="Times New Roman" panose="02020603050405020304" pitchFamily="18" charset="0"/>
            </a:endParaRPr>
          </a:p>
          <a:p>
            <a:pPr marL="0" indent="0"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8081962"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2892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6082</TotalTime>
  <Words>1074</Words>
  <Application>Microsoft Office PowerPoint</Application>
  <PresentationFormat>On-screen Show (4:3)</PresentationFormat>
  <Paragraphs>101</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Futura Bk BT</vt:lpstr>
      <vt:lpstr>Times New Roman</vt:lpstr>
      <vt:lpstr>Wingdings</vt:lpstr>
      <vt:lpstr>Office Theme</vt:lpstr>
      <vt:lpstr>PowerPoint Presentation</vt:lpstr>
      <vt:lpstr>Outline </vt:lpstr>
      <vt:lpstr>Introduction </vt:lpstr>
      <vt:lpstr>Service of Summons - Article 5</vt:lpstr>
      <vt:lpstr>Mode of Service - Personal Service </vt:lpstr>
      <vt:lpstr>PowerPoint Presentation</vt:lpstr>
      <vt:lpstr>PowerPoint Presentation</vt:lpstr>
      <vt:lpstr>Substituted Service</vt:lpstr>
      <vt:lpstr>PowerPoint Presentation</vt:lpstr>
      <vt:lpstr>PowerPoint Presentation</vt:lpstr>
      <vt:lpstr>PowerPoint Presentation</vt:lpstr>
      <vt:lpstr>PowerPoint Presentation</vt:lpstr>
      <vt:lpstr>  Time of Service  </vt:lpstr>
      <vt:lpstr>Conclusion</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ESHER&amp;MAKARIOS</dc:creator>
  <cp:lastModifiedBy>Adedayo Adesina</cp:lastModifiedBy>
  <cp:revision>162</cp:revision>
  <dcterms:created xsi:type="dcterms:W3CDTF">2017-04-25T11:39:17Z</dcterms:created>
  <dcterms:modified xsi:type="dcterms:W3CDTF">2023-05-16T07:11:31Z</dcterms:modified>
</cp:coreProperties>
</file>